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19" r:id="rId2"/>
    <p:sldId id="407" r:id="rId3"/>
    <p:sldId id="410" r:id="rId4"/>
    <p:sldId id="455" r:id="rId5"/>
    <p:sldId id="415" r:id="rId6"/>
    <p:sldId id="420" r:id="rId7"/>
    <p:sldId id="427" r:id="rId8"/>
    <p:sldId id="426" r:id="rId9"/>
    <p:sldId id="431" r:id="rId10"/>
    <p:sldId id="458" r:id="rId11"/>
    <p:sldId id="438" r:id="rId12"/>
    <p:sldId id="440" r:id="rId13"/>
    <p:sldId id="439" r:id="rId14"/>
    <p:sldId id="459" r:id="rId15"/>
    <p:sldId id="460" r:id="rId16"/>
    <p:sldId id="442" r:id="rId17"/>
    <p:sldId id="433" r:id="rId18"/>
    <p:sldId id="461" r:id="rId19"/>
    <p:sldId id="435" r:id="rId20"/>
    <p:sldId id="462" r:id="rId21"/>
    <p:sldId id="437" r:id="rId22"/>
    <p:sldId id="445" r:id="rId23"/>
    <p:sldId id="446" r:id="rId24"/>
    <p:sldId id="447" r:id="rId25"/>
    <p:sldId id="448" r:id="rId26"/>
    <p:sldId id="451" r:id="rId27"/>
    <p:sldId id="452" r:id="rId28"/>
    <p:sldId id="4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6395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77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8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yfalmouth.falmouth.ac.u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mod/resource/view.php?id=5026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mouth.ac.uk/student-regulation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course/view.php?id=396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course/view.php?id=396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88C6-37C5-9448-82A9-F4FEB04B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4D64-29CA-634B-AC73-0F58E6554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1 – Studio Practice – </a:t>
            </a:r>
            <a:r>
              <a:rPr lang="en-US" b="1" dirty="0"/>
              <a:t>70%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2 – Evaluation –</a:t>
            </a:r>
            <a:r>
              <a:rPr lang="en-US" b="1" dirty="0"/>
              <a:t> 30%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 </a:t>
            </a:r>
            <a:r>
              <a:rPr lang="en-US" dirty="0" err="1"/>
              <a:t>MyFalmouth</a:t>
            </a:r>
            <a:r>
              <a:rPr lang="en-US" dirty="0"/>
              <a:t> for Deadlines - </a:t>
            </a:r>
            <a:r>
              <a:rPr lang="en-GB" dirty="0">
                <a:hlinkClick r:id="rId2"/>
              </a:rPr>
              <a:t>https://myfalmouth.falmouth.ac.uk/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</a:t>
            </a:r>
          </a:p>
          <a:p>
            <a:pPr marL="1143000" lvl="1" indent="-457200" fontAlgn="base"/>
            <a:r>
              <a:rPr lang="en-GB" dirty="0"/>
              <a:t>Attend the scheduled weekly team meeting with your project supervisor. </a:t>
            </a:r>
          </a:p>
          <a:p>
            <a:pPr marL="1143000" lvl="1" indent="-457200" fontAlgn="base"/>
            <a:r>
              <a:rPr lang="en-US" dirty="0"/>
              <a:t>There are two types of project meeting:</a:t>
            </a:r>
            <a:endParaRPr lang="en-GB" dirty="0"/>
          </a:p>
          <a:p>
            <a:pPr marL="1600200" lvl="2" indent="-457200" fontAlgn="base"/>
            <a:r>
              <a:rPr lang="en-US" b="1" dirty="0"/>
              <a:t>A project review / planning session</a:t>
            </a:r>
            <a:r>
              <a:rPr lang="en-GB" b="1" dirty="0"/>
              <a:t> </a:t>
            </a:r>
            <a:r>
              <a:rPr lang="en-GB" dirty="0"/>
              <a:t> - </a:t>
            </a:r>
            <a:r>
              <a:rPr lang="en-US" dirty="0"/>
              <a:t>Your team will showcase work undertaken on the most recent sprint and then plan the next sprint</a:t>
            </a:r>
            <a:endParaRPr lang="en-GB" dirty="0"/>
          </a:p>
          <a:p>
            <a:pPr marL="1600200" lvl="2" indent="-457200" fontAlgn="base"/>
            <a:r>
              <a:rPr lang="en-US" b="1" dirty="0"/>
              <a:t>An individual review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You and your teammates will review each other’s approaches to work over the last sprint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149131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Studio Practice</a:t>
            </a:r>
          </a:p>
          <a:p>
            <a:pPr marL="1143000" lvl="1" indent="-457200" fontAlgn="base"/>
            <a:r>
              <a:rPr lang="en-GB" dirty="0"/>
              <a:t>You will work as a team in timetabled sessions</a:t>
            </a:r>
          </a:p>
          <a:p>
            <a:pPr marL="1143000" lvl="1" indent="-457200" fontAlgn="base"/>
            <a:r>
              <a:rPr lang="en-GB" dirty="0"/>
              <a:t>There will be members of staff on hand to lend support</a:t>
            </a:r>
          </a:p>
          <a:p>
            <a:pPr marL="1143000" lvl="1" indent="-457200" fontAlgn="base"/>
            <a:r>
              <a:rPr lang="en-GB" dirty="0"/>
              <a:t>Please ask for specialist support in these sessions</a:t>
            </a:r>
          </a:p>
          <a:p>
            <a:pPr marL="1143000" lvl="1" indent="-457200" fontAlgn="base"/>
            <a:r>
              <a:rPr lang="en-US" dirty="0"/>
              <a:t>Staff will be assigned to assess your game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Expo</a:t>
            </a:r>
          </a:p>
          <a:p>
            <a:pPr marL="1143000" lvl="1" indent="-457200" fontAlgn="base"/>
            <a:r>
              <a:rPr lang="en-GB" dirty="0"/>
              <a:t>Held during </a:t>
            </a:r>
            <a:r>
              <a:rPr lang="en-GB" b="1" dirty="0"/>
              <a:t>Week 13</a:t>
            </a:r>
          </a:p>
          <a:p>
            <a:pPr marL="1143000" lvl="1" indent="-457200" fontAlgn="base"/>
            <a:r>
              <a:rPr lang="en-GB" dirty="0"/>
              <a:t>More about this soon!</a:t>
            </a:r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408484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FB0713-01BB-4403-A98C-23DAC3F8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9" y="994406"/>
            <a:ext cx="840222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9C03E22-C8AA-4441-B9ED-1BEE013B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42" y="994406"/>
            <a:ext cx="818311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531DD48F-DA88-4B75-9888-82B171CD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6" y="742575"/>
            <a:ext cx="10021699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 are assessed and you will be marked on each sprint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should always turn up with a </a:t>
            </a:r>
            <a:r>
              <a:rPr lang="en-GB" b="1" dirty="0"/>
              <a:t>working build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can also show off artwork and works in progress	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Marks for sprints will be normalised at the end of EXPO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0899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 will write a 1000-word evaluation of your work on your game development so far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reflect on:</a:t>
            </a:r>
          </a:p>
          <a:p>
            <a:pPr marL="1143000" lvl="1" indent="-457200"/>
            <a:r>
              <a:rPr lang="en-US" dirty="0"/>
              <a:t>Progress on the development of the game</a:t>
            </a:r>
          </a:p>
          <a:p>
            <a:pPr marL="1600200" lvl="2" indent="-457200"/>
            <a:r>
              <a:rPr lang="en-US" dirty="0"/>
              <a:t>How it is going</a:t>
            </a:r>
          </a:p>
          <a:p>
            <a:pPr marL="1600200" lvl="2" indent="-457200"/>
            <a:r>
              <a:rPr lang="en-US" dirty="0"/>
              <a:t>Your contribution to it</a:t>
            </a:r>
          </a:p>
          <a:p>
            <a:pPr marL="1143000" lvl="1" indent="-457200"/>
            <a:r>
              <a:rPr lang="en-US" dirty="0"/>
              <a:t>Think forward to what you would do differently next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should create a list of actions for next year, these should be </a:t>
            </a:r>
            <a:r>
              <a:rPr lang="en-US" b="1" dirty="0"/>
              <a:t>SMART</a:t>
            </a:r>
            <a:r>
              <a:rPr lang="en-US" dirty="0"/>
              <a:t> in nature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6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 will ALSO WRITE a 1000-word Market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addresses the following points:</a:t>
            </a:r>
          </a:p>
          <a:p>
            <a:pPr marL="1143000" lvl="1" indent="-457200"/>
            <a:r>
              <a:rPr lang="en-GB" sz="2536" dirty="0"/>
              <a:t>Demonstrate an understanding of the audience/market</a:t>
            </a:r>
          </a:p>
          <a:p>
            <a:pPr marL="1143000" lvl="1" indent="-457200"/>
            <a:r>
              <a:rPr lang="en-GB" sz="2536" dirty="0"/>
              <a:t>What is unique about your game</a:t>
            </a:r>
          </a:p>
          <a:p>
            <a:pPr marL="1143000" lvl="1" indent="-457200"/>
            <a:r>
              <a:rPr lang="en-GB" sz="2536" dirty="0"/>
              <a:t>How your specialism will help to deliver the game</a:t>
            </a:r>
          </a:p>
          <a:p>
            <a:pPr marL="1143000" lvl="1" indent="-457200"/>
            <a:r>
              <a:rPr lang="en-GB" sz="2536" dirty="0"/>
              <a:t>Evidence an understanding of your place in the games sector and your value to the project</a:t>
            </a:r>
          </a:p>
          <a:p>
            <a:pPr marL="1143000" lvl="1" indent="-457200"/>
            <a:r>
              <a:rPr lang="en-GB" sz="2536" dirty="0"/>
              <a:t>Provide a plan of how to get the game to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You will receive support for this in the Business </a:t>
            </a:r>
            <a:r>
              <a:rPr lang="en-GB" sz="2800" dirty="0" err="1"/>
              <a:t>LectureS</a:t>
            </a:r>
            <a:r>
              <a:rPr lang="en-GB" sz="28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8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>
            <a:normAutofit/>
          </a:bodyPr>
          <a:lstStyle/>
          <a:p>
            <a:r>
              <a:rPr lang="en-US" dirty="0"/>
              <a:t>Assignment 2 – Marking Rubric</a:t>
            </a:r>
            <a:endParaRPr lang="en-GB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C5273613-97CC-0D4F-88CD-F9CEB85F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1" y="876296"/>
            <a:ext cx="8835887" cy="48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>
            <a:normAutofit/>
          </a:bodyPr>
          <a:lstStyle/>
          <a:p>
            <a:r>
              <a:rPr lang="en-US" dirty="0"/>
              <a:t>Assignment 2 – Marking Rubric</a:t>
            </a:r>
            <a:endParaRPr lang="en-GB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0306FC2C-1696-0D47-B933-B4BB26B5D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2" y="1101907"/>
            <a:ext cx="9123975" cy="50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Evaluations are an extremely important part of the learning process and should not be taken lightly:</a:t>
            </a:r>
          </a:p>
          <a:p>
            <a:pPr marL="1143000" lvl="1" indent="-457200"/>
            <a:r>
              <a:rPr lang="en-US" dirty="0"/>
              <a:t>You must critically appraise both your work and your approach to and understanding of that work.</a:t>
            </a:r>
          </a:p>
          <a:p>
            <a:pPr marL="1143000" lvl="1" indent="-457200"/>
            <a:r>
              <a:rPr lang="en-US" dirty="0"/>
              <a:t>Do not write a narrative. Pick 3-5 points you consider to be important and explore these in depth critically and reflectively. </a:t>
            </a:r>
          </a:p>
          <a:p>
            <a:pPr marL="1143000" lvl="1" indent="-457200"/>
            <a:r>
              <a:rPr lang="en-US" dirty="0"/>
              <a:t>As you work on your projects, make a note of interesting points that the evaluation may discuss</a:t>
            </a:r>
          </a:p>
          <a:p>
            <a:pPr marL="1143000" lvl="1" indent="-457200"/>
            <a:r>
              <a:rPr lang="en-US" dirty="0"/>
              <a:t>Include a plan or set of actions that will help you to complete the development in3rd year. These should arise from your evaluation.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Development Evaluation</a:t>
            </a:r>
          </a:p>
        </p:txBody>
      </p:sp>
    </p:spTree>
    <p:extLst>
      <p:ext uri="{BB962C8B-B14F-4D97-AF65-F5344CB8AC3E}">
        <p14:creationId xmlns:p14="http://schemas.microsoft.com/office/powerpoint/2010/main" val="254929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learningspace.falmouth.ac.uk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/mod/resource/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view.php?id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=50269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Check out the Agile guide for more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14103" y="1489458"/>
            <a:ext cx="337201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Agile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Practice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8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21AE0-F71B-AC43-B65F-08C0C5B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1419374"/>
            <a:ext cx="6350178" cy="4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F78D-AF69-6445-91BD-1470CEDE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5615" r="4431" b="7740"/>
          <a:stretch/>
        </p:blipFill>
        <p:spPr>
          <a:xfrm>
            <a:off x="2511287" y="994406"/>
            <a:ext cx="7169426" cy="4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2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D5E83-D350-C54D-B7A5-27B9A3D9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5285" r="5342" b="3575"/>
          <a:stretch/>
        </p:blipFill>
        <p:spPr>
          <a:xfrm>
            <a:off x="2322230" y="994406"/>
            <a:ext cx="7547540" cy="53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Studio Culture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2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At the games academy we do not tolerate harassment or bullying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also adhere to the student code of conduct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https://www.falmouth.ac.uk/student-regulations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If there is any issues at all. please speak to a supervisor,  module leader or personal tutor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be a supportive </a:t>
            </a:r>
            <a:r>
              <a:rPr lang="en-GB"/>
              <a:t>team member!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Culture</a:t>
            </a:r>
          </a:p>
        </p:txBody>
      </p:sp>
    </p:spTree>
    <p:extLst>
      <p:ext uri="{BB962C8B-B14F-4D97-AF65-F5344CB8AC3E}">
        <p14:creationId xmlns:p14="http://schemas.microsoft.com/office/powerpoint/2010/main" val="285039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Brian McDonald</a:t>
            </a:r>
          </a:p>
          <a:p>
            <a:r>
              <a:rPr lang="en-GB" sz="2000" dirty="0"/>
              <a:t>- Programming  and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1" y="959794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Brian </a:t>
            </a:r>
            <a:r>
              <a:rPr lang="en-GB" dirty="0"/>
              <a:t>is a keen advocate for the Games Development Community. He was elected to serve on the board of IGDA Scotland from 2013 - 2016. In this role he helped bring together the Game Developers from around Scotland by organising monthly meetings and developer talks.</a:t>
            </a:r>
            <a:endParaRPr lang="en-GB" sz="2265" dirty="0"/>
          </a:p>
        </p:txBody>
      </p:sp>
      <p:pic>
        <p:nvPicPr>
          <p:cNvPr id="9" name="Picture 8" descr="A person holding a cat&#10;&#10;Description automatically generated">
            <a:extLst>
              <a:ext uri="{FF2B5EF4-FFF2-40B4-BE49-F238E27FC236}">
                <a16:creationId xmlns:a16="http://schemas.microsoft.com/office/drawing/2014/main" id="{3EE50F17-4DC5-1C42-884D-95B9E6E5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51" y="198290"/>
            <a:ext cx="3877492" cy="3894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4299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brian.mcdonald@falmouth.ac.uk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27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677F97-8C0E-443A-A3CF-C9FE1D35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3" y="520562"/>
            <a:ext cx="4993861" cy="28090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61467D-AEC7-034F-BBA5-C55F6671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20562"/>
            <a:ext cx="4993862" cy="280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9F9B1-50CA-B541-B6B1-19CB0DB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09" y="3528392"/>
            <a:ext cx="4740964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hlinkClick r:id="rId2"/>
              </a:rPr>
              <a:t>https://learningspace.falmouth.ac.uk/course/view.php?id=3962</a:t>
            </a:r>
            <a:endParaRPr lang="en-GB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the award maps for more details on this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757586" y="1489458"/>
            <a:ext cx="3528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Module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Aims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6B1C2-C8B0-5746-87E4-BBDF3ABA3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deliver an engaging experience based on an original virtual ‘world’ through professional development and enterprise.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Module AIMS</a:t>
            </a:r>
          </a:p>
        </p:txBody>
      </p:sp>
    </p:spTree>
    <p:extLst>
      <p:ext uri="{BB962C8B-B14F-4D97-AF65-F5344CB8AC3E}">
        <p14:creationId xmlns:p14="http://schemas.microsoft.com/office/powerpoint/2010/main" val="384844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 in a multi-skilled team and continue work on the ‘world creation’ project that you started during the previous study block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module will focus on delivering content in line with production milestones and the processes involved in preparing to take your product to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With formative feedback from your tutors, you build your product using Agile and iterative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Tutors will provide advice on the commercial potential of your concept. By the end of the module your product should be at a stage where it could be released as a commercial endeavour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More Broadly</a:t>
            </a:r>
          </a:p>
        </p:txBody>
      </p:sp>
    </p:spTree>
    <p:extLst>
      <p:ext uri="{BB962C8B-B14F-4D97-AF65-F5344CB8AC3E}">
        <p14:creationId xmlns:p14="http://schemas.microsoft.com/office/powerpoint/2010/main" val="6897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E604-F6D7-5141-A682-3EE79968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05051"/>
              </p:ext>
            </p:extLst>
          </p:nvPr>
        </p:nvGraphicFramePr>
        <p:xfrm>
          <a:off x="954303" y="1325880"/>
          <a:ext cx="10455819" cy="3409950"/>
        </p:xfrm>
        <a:graphic>
          <a:graphicData uri="http://schemas.openxmlformats.org/drawingml/2006/table">
            <a:tbl>
              <a:tblPr/>
              <a:tblGrid>
                <a:gridCol w="490924">
                  <a:extLst>
                    <a:ext uri="{9D8B030D-6E8A-4147-A177-3AD203B41FA5}">
                      <a16:colId xmlns:a16="http://schemas.microsoft.com/office/drawing/2014/main" val="2128477893"/>
                    </a:ext>
                  </a:extLst>
                </a:gridCol>
                <a:gridCol w="1472771">
                  <a:extLst>
                    <a:ext uri="{9D8B030D-6E8A-4147-A177-3AD203B41FA5}">
                      <a16:colId xmlns:a16="http://schemas.microsoft.com/office/drawing/2014/main" val="897772420"/>
                    </a:ext>
                  </a:extLst>
                </a:gridCol>
                <a:gridCol w="6382007">
                  <a:extLst>
                    <a:ext uri="{9D8B030D-6E8A-4147-A177-3AD203B41FA5}">
                      <a16:colId xmlns:a16="http://schemas.microsoft.com/office/drawing/2014/main" val="4213069654"/>
                    </a:ext>
                  </a:extLst>
                </a:gridCol>
                <a:gridCol w="2110117">
                  <a:extLst>
                    <a:ext uri="{9D8B030D-6E8A-4147-A177-3AD203B41FA5}">
                      <a16:colId xmlns:a16="http://schemas.microsoft.com/office/drawing/2014/main" val="160589834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ASSESSMENT CRITERIA CATEGORY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5745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6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your strengths and weaknesses in relation to knowledge, skills, experience, and outcomes associated with your professional attributes.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999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7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Collaborate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appropriate development practices, project tracking approaches, and tools to support development pipelines in a multidisciplinary team.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612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 divergent thinking and creativity to prototyping in order to deliver an engaging experience.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245341" y="3197580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learning space for full details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https://learningspace.falmouth.ac.uk/course/view.php?id=3962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DABACF-95C9-3E4A-95FE-333A73C5E1E5}"/>
              </a:ext>
            </a:extLst>
          </p:cNvPr>
          <p:cNvGrpSpPr/>
          <p:nvPr/>
        </p:nvGrpSpPr>
        <p:grpSpPr>
          <a:xfrm>
            <a:off x="3028441" y="714409"/>
            <a:ext cx="6135118" cy="1849453"/>
            <a:chOff x="2256198" y="2630170"/>
            <a:chExt cx="6135118" cy="184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2924307" y="3202350"/>
              <a:ext cx="546700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 Assignments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2256198" y="2630170"/>
              <a:ext cx="846352" cy="991961"/>
            </a:xfrm>
            <a:prstGeom prst="rect">
              <a:avLst/>
            </a:prstGeom>
          </p:spPr>
        </p:pic>
        <p:sp>
          <p:nvSpPr>
            <p:cNvPr id="3" name="AutoShape 2" descr="https://falmouthac.sharepoint.com/teams/games/GameDev/Image%20Bank/2017%2001%2017%20Programmers%20Guild%20Workshop/WP_20170117_11_55_41_Pro.jpg">
              <a:extLst>
                <a:ext uri="{FF2B5EF4-FFF2-40B4-BE49-F238E27FC236}">
                  <a16:creationId xmlns:a16="http://schemas.microsoft.com/office/drawing/2014/main" id="{7F32BB6C-44F2-4A5C-81D5-45F568359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369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901</Words>
  <Application>Microsoft Macintosh PowerPoint</Application>
  <PresentationFormat>Widescreen</PresentationFormat>
  <Paragraphs>112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342</cp:revision>
  <dcterms:created xsi:type="dcterms:W3CDTF">2017-09-13T20:00:56Z</dcterms:created>
  <dcterms:modified xsi:type="dcterms:W3CDTF">2020-01-28T11:38:46Z</dcterms:modified>
</cp:coreProperties>
</file>